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58" r:id="rId4"/>
    <p:sldId id="263" r:id="rId5"/>
    <p:sldId id="274" r:id="rId6"/>
    <p:sldId id="262" r:id="rId7"/>
    <p:sldId id="261" r:id="rId8"/>
    <p:sldId id="260" r:id="rId9"/>
    <p:sldId id="268" r:id="rId10"/>
    <p:sldId id="269" r:id="rId11"/>
    <p:sldId id="270" r:id="rId12"/>
    <p:sldId id="271" r:id="rId13"/>
    <p:sldId id="277" r:id="rId14"/>
    <p:sldId id="281" r:id="rId15"/>
    <p:sldId id="275" r:id="rId16"/>
    <p:sldId id="280" r:id="rId17"/>
    <p:sldId id="287" r:id="rId18"/>
    <p:sldId id="288" r:id="rId19"/>
    <p:sldId id="272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2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1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4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9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5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9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0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8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6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1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4B47-9E40-49B3-BF1F-FA5B6588954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D8E8-AD4E-499F-BE88-7D3279F06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5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hiteinternet.info/" TargetMode="External"/><Relationship Id="rId3" Type="http://schemas.openxmlformats.org/officeDocument/2006/relationships/hyperlink" Target="http://ligainternet.ru/hotline/" TargetMode="External"/><Relationship Id="rId7" Type="http://schemas.openxmlformats.org/officeDocument/2006/relationships/hyperlink" Target="http://www.ligainternet.ru/liga/activity-cyber.php#8435360863805" TargetMode="External"/><Relationship Id="rId2" Type="http://schemas.openxmlformats.org/officeDocument/2006/relationships/hyperlink" Target="http://www.kiberdruzhin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kn.gov.ru/mass-communications/p679/" TargetMode="External"/><Relationship Id="rId5" Type="http://schemas.openxmlformats.org/officeDocument/2006/relationships/hyperlink" Target="http://eais.rkn.gov.ru/" TargetMode="External"/><Relationship Id="rId4" Type="http://schemas.openxmlformats.org/officeDocument/2006/relationships/hyperlink" Target="http://eais.rkn.gov.ru/feedback/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9%D0%B0%D0%BA" TargetMode="External"/><Relationship Id="rId2" Type="http://schemas.openxmlformats.org/officeDocument/2006/relationships/hyperlink" Target="https://ru.wikipedia.org/wiki/%D0%92%D0%BE%D1%80%D0%BE%D0%B2%D1%81%D0%BA%D0%BE%D0%B9_%D0%B7%D0%B0%D0%BA%D0%BE%D0%B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669674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</a:rPr>
              <a:t>Неформальные молодежные субкультуры  и просуицидные факторы в информационной сети «Интернет»</a:t>
            </a:r>
          </a:p>
        </p:txBody>
      </p:sp>
    </p:spTree>
    <p:extLst>
      <p:ext uri="{BB962C8B-B14F-4D97-AF65-F5344CB8AC3E}">
        <p14:creationId xmlns:p14="http://schemas.microsoft.com/office/powerpoint/2010/main" val="265737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«А.У.Е.»</a:t>
            </a:r>
            <a:r>
              <a:rPr lang="ru-RU" dirty="0" smtClean="0"/>
              <a:t> в ХМАО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На территории автономного округа в городе Сургуте в конце 2016 года выявлена группа подростков, причисляющая себя к субкультуре «А.У.Е.».</a:t>
            </a:r>
          </a:p>
          <a:p>
            <a:pPr marL="0" indent="0">
              <a:buNone/>
            </a:pPr>
            <a:r>
              <a:rPr lang="ru-RU" sz="2800" dirty="0" smtClean="0"/>
              <a:t> Данная группа разобщена только после того, как ее лидер и активный представитель заключены под стражу за совершение преступлений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451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Распространение </a:t>
            </a:r>
            <a:r>
              <a:rPr lang="ru-RU" dirty="0" smtClean="0">
                <a:solidFill>
                  <a:srgbClr val="FF0000"/>
                </a:solidFill>
              </a:rPr>
              <a:t>«АУЕ» </a:t>
            </a:r>
            <a:r>
              <a:rPr lang="ru-RU" dirty="0" smtClean="0"/>
              <a:t>по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28803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В ряде регионов страны, в том числе в Челябинской, и Свердловской областях с участием несовершеннолетних представителей данного движения совершены незаконные действия, вызвавшие общественный резонанс.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3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«А.У.Е.» </a:t>
            </a:r>
            <a:r>
              <a:rPr lang="ru-RU" sz="2800" b="1" dirty="0" smtClean="0"/>
              <a:t>в сети Интернет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5283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 сети действуют сотни специализированных  групп, посвященных «А.У.Е.», в которые ежедневно вступает значительное количество подростков. </a:t>
            </a:r>
          </a:p>
          <a:p>
            <a:pPr marL="0" indent="0" algn="ctr">
              <a:buNone/>
            </a:pPr>
            <a:r>
              <a:rPr lang="ru-RU" sz="2800" dirty="0" smtClean="0"/>
              <a:t>Группы насчитывают сотни тысяч подписчиков.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267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Просуицидные факторы интернета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400" dirty="0" smtClean="0"/>
              <a:t>1</a:t>
            </a:r>
            <a:r>
              <a:rPr lang="ru-RU" sz="6400" dirty="0"/>
              <a:t>) Пропаганда суицидальных идей путем текстовой и аудиовизуальной информации. </a:t>
            </a:r>
            <a:endParaRPr lang="ru-RU" sz="6400" dirty="0" smtClean="0"/>
          </a:p>
          <a:p>
            <a:endParaRPr lang="ru-RU" sz="6400" dirty="0"/>
          </a:p>
          <a:p>
            <a:pPr marL="0" indent="0">
              <a:buNone/>
            </a:pPr>
            <a:r>
              <a:rPr lang="ru-RU" sz="6400" dirty="0" smtClean="0"/>
              <a:t>2</a:t>
            </a:r>
            <a:r>
              <a:rPr lang="ru-RU" sz="6400" dirty="0"/>
              <a:t>) </a:t>
            </a:r>
            <a:r>
              <a:rPr lang="ru-RU" sz="6400" dirty="0" err="1"/>
              <a:t>Суицидогенные</a:t>
            </a:r>
            <a:r>
              <a:rPr lang="ru-RU" sz="6400" dirty="0"/>
              <a:t> эффекты электронных СМИ («феномен юного Вертера», в том числе подражание виртуальному персонажу) </a:t>
            </a:r>
            <a:endParaRPr lang="ru-RU" sz="6400" dirty="0" smtClean="0"/>
          </a:p>
          <a:p>
            <a:endParaRPr lang="ru-RU" sz="6400" dirty="0"/>
          </a:p>
          <a:p>
            <a:pPr marL="0" indent="0">
              <a:buNone/>
            </a:pPr>
            <a:r>
              <a:rPr lang="ru-RU" sz="6400" dirty="0" smtClean="0"/>
              <a:t>3</a:t>
            </a:r>
            <a:r>
              <a:rPr lang="ru-RU" sz="6400" dirty="0"/>
              <a:t>) Наличие материалов с описанием способов достижения цели самоубийства. </a:t>
            </a:r>
            <a:endParaRPr lang="ru-RU" sz="6400" dirty="0" smtClean="0"/>
          </a:p>
          <a:p>
            <a:endParaRPr lang="ru-RU" sz="6400" dirty="0"/>
          </a:p>
          <a:p>
            <a:pPr marL="0" indent="0">
              <a:buNone/>
            </a:pPr>
            <a:r>
              <a:rPr lang="ru-RU" sz="6400" dirty="0" smtClean="0"/>
              <a:t>4) </a:t>
            </a:r>
            <a:r>
              <a:rPr lang="ru-RU" sz="6400" dirty="0"/>
              <a:t>Размещение объявлений о знакомстве для группового или </a:t>
            </a:r>
            <a:r>
              <a:rPr lang="ru-RU" sz="6400" dirty="0" err="1"/>
              <a:t>ассистированного</a:t>
            </a:r>
            <a:r>
              <a:rPr lang="ru-RU" sz="6400" dirty="0"/>
              <a:t> самоубийства </a:t>
            </a:r>
            <a:endParaRPr lang="ru-RU" sz="6400" dirty="0" smtClean="0"/>
          </a:p>
          <a:p>
            <a:endParaRPr lang="ru-RU" sz="6400" dirty="0"/>
          </a:p>
          <a:p>
            <a:pPr marL="0" indent="0">
              <a:buNone/>
            </a:pPr>
            <a:r>
              <a:rPr lang="ru-RU" sz="6400" dirty="0" smtClean="0"/>
              <a:t>5</a:t>
            </a:r>
            <a:r>
              <a:rPr lang="ru-RU" sz="6400" dirty="0"/>
              <a:t>) Повышение доступности средств для осуществления суицида </a:t>
            </a:r>
            <a:endParaRPr lang="ru-RU" sz="6400" dirty="0" smtClean="0"/>
          </a:p>
          <a:p>
            <a:endParaRPr lang="ru-RU" sz="6400" dirty="0"/>
          </a:p>
          <a:p>
            <a:pPr marL="0" indent="0">
              <a:buNone/>
            </a:pPr>
            <a:r>
              <a:rPr lang="ru-RU" sz="6400" dirty="0" smtClean="0"/>
              <a:t>6) </a:t>
            </a:r>
            <a:r>
              <a:rPr lang="ru-RU" sz="6400" dirty="0" err="1"/>
              <a:t>Кибермоббинг</a:t>
            </a:r>
            <a:r>
              <a:rPr lang="ru-RU" sz="6400" dirty="0"/>
              <a:t> (травля и доведение до самоубийства через интернет) </a:t>
            </a:r>
            <a:endParaRPr lang="ru-RU" sz="6400" dirty="0" smtClean="0"/>
          </a:p>
          <a:p>
            <a:endParaRPr lang="ru-RU" sz="6400" dirty="0"/>
          </a:p>
          <a:p>
            <a:pPr marL="0" indent="0">
              <a:buNone/>
            </a:pPr>
            <a:r>
              <a:rPr lang="ru-RU" sz="6400" dirty="0"/>
              <a:t>7</a:t>
            </a:r>
            <a:r>
              <a:rPr lang="ru-RU" sz="6400" dirty="0" smtClean="0"/>
              <a:t>)  </a:t>
            </a:r>
            <a:r>
              <a:rPr lang="ru-RU" sz="6400" dirty="0" err="1"/>
              <a:t>Суицидогенное</a:t>
            </a:r>
            <a:r>
              <a:rPr lang="ru-RU" sz="6400" dirty="0"/>
              <a:t> влияние интернет-</a:t>
            </a:r>
            <a:r>
              <a:rPr lang="ru-RU" sz="6400" dirty="0" err="1"/>
              <a:t>троллинга</a:t>
            </a:r>
            <a:r>
              <a:rPr lang="ru-RU" sz="6400" dirty="0"/>
              <a:t> посредством ложных страниц и интернет-имён, путём заявления о совершении суицидальной попытки, намерении совершения самоубийства</a:t>
            </a:r>
            <a:r>
              <a:rPr lang="ru-RU" sz="6400" dirty="0" smtClean="0"/>
              <a:t>.</a:t>
            </a:r>
          </a:p>
          <a:p>
            <a:pPr marL="0" indent="0">
              <a:buNone/>
            </a:pPr>
            <a:r>
              <a:rPr lang="ru-RU" sz="6400" dirty="0" smtClean="0"/>
              <a:t> </a:t>
            </a:r>
          </a:p>
          <a:p>
            <a:pPr marL="0" indent="0">
              <a:buNone/>
            </a:pPr>
            <a:r>
              <a:rPr lang="ru-RU" sz="6400" dirty="0" smtClean="0"/>
              <a:t>8</a:t>
            </a:r>
            <a:r>
              <a:rPr lang="ru-RU" sz="6400" dirty="0" smtClean="0"/>
              <a:t>)  </a:t>
            </a:r>
            <a:r>
              <a:rPr lang="ru-RU" sz="6400" dirty="0" smtClean="0"/>
              <a:t>Вовлечение пользователей интернета в деятельность сект и культов или организации лояльно относящихся к самоубийству или же косвенно или напрямую к нему призывающих, в том числе «клубы самоубийц». 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104555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Причины суицидального </a:t>
            </a:r>
            <a:r>
              <a:rPr lang="ru-RU" sz="3600" b="1" dirty="0" smtClean="0">
                <a:solidFill>
                  <a:srgbClr val="FFC000"/>
                </a:solidFill>
              </a:rPr>
              <a:t>поведения</a:t>
            </a:r>
            <a:r>
              <a:rPr lang="ru-RU" sz="3600" b="1" dirty="0">
                <a:solidFill>
                  <a:srgbClr val="FFC000"/>
                </a:solidFill>
              </a:rPr>
              <a:t/>
            </a:r>
            <a:br>
              <a:rPr lang="ru-RU" sz="3600" b="1" dirty="0">
                <a:solidFill>
                  <a:srgbClr val="FFC000"/>
                </a:solidFill>
              </a:rPr>
            </a:b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Отсутствие традиционных ценностей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воспитании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Потребительская философия (чувства,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материальные ресурсы, власть и пр.)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Необоснованно высокий уровень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самооценки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Туннельное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мышление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Оскудение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духовной жизни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Негативная информационная среда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для подражательного поведения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1944216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51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521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Предполагаемые </a:t>
            </a:r>
            <a:r>
              <a:rPr lang="ru-RU" sz="3200" b="1" dirty="0">
                <a:solidFill>
                  <a:srgbClr val="C00000"/>
                </a:solidFill>
              </a:rPr>
              <a:t>мотивы суицидальных </a:t>
            </a:r>
            <a:r>
              <a:rPr lang="ru-RU" sz="3200" b="1" dirty="0" smtClean="0">
                <a:solidFill>
                  <a:srgbClr val="C00000"/>
                </a:solidFill>
              </a:rPr>
              <a:t>попыток: 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Семейные </a:t>
            </a:r>
            <a:r>
              <a:rPr lang="ru-RU" dirty="0">
                <a:solidFill>
                  <a:srgbClr val="C00000"/>
                </a:solidFill>
              </a:rPr>
              <a:t>конфликты </a:t>
            </a:r>
            <a:r>
              <a:rPr lang="ru-RU" dirty="0"/>
              <a:t>при формально благополучной семье. Конфликты, связанные </a:t>
            </a:r>
            <a:r>
              <a:rPr lang="ru-RU" dirty="0">
                <a:solidFill>
                  <a:srgbClr val="7030A0"/>
                </a:solidFill>
              </a:rPr>
              <a:t>с </a:t>
            </a:r>
            <a:r>
              <a:rPr lang="ru-RU" i="1" dirty="0" err="1">
                <a:solidFill>
                  <a:srgbClr val="7030A0"/>
                </a:solidFill>
              </a:rPr>
              <a:t>перфекционизмом</a:t>
            </a:r>
            <a:r>
              <a:rPr lang="ru-RU" i="1" dirty="0">
                <a:solidFill>
                  <a:srgbClr val="7030A0"/>
                </a:solidFill>
              </a:rPr>
              <a:t> родителей </a:t>
            </a:r>
            <a:r>
              <a:rPr lang="ru-RU" dirty="0"/>
              <a:t>по отношению к ребенку – ребенок не выполняет требований семьи/родителей – за этим следует реакция избегания наказания, трансформирующаяся в суицидальные действия.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Семейные </a:t>
            </a:r>
            <a:r>
              <a:rPr lang="ru-RU" dirty="0">
                <a:solidFill>
                  <a:srgbClr val="C00000"/>
                </a:solidFill>
              </a:rPr>
              <a:t>конфликты </a:t>
            </a:r>
            <a:r>
              <a:rPr lang="ru-RU" dirty="0"/>
              <a:t>с элементами </a:t>
            </a:r>
            <a:r>
              <a:rPr lang="ru-RU" i="1" dirty="0">
                <a:solidFill>
                  <a:srgbClr val="7030A0"/>
                </a:solidFill>
              </a:rPr>
              <a:t>психологического/физического насилия</a:t>
            </a:r>
            <a:r>
              <a:rPr lang="ru-RU" dirty="0"/>
              <a:t>, сочетанные с трудностями, проблемами в школе. Нарастает внутреннее напряжение, за которым следует импульсивная разрядка (часто усиливающаяся на фоне употребления ПАВ) – суицидальные действия с мотивами протеста, мести.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Хронические </a:t>
            </a:r>
            <a:r>
              <a:rPr lang="ru-RU" dirty="0">
                <a:solidFill>
                  <a:srgbClr val="C00000"/>
                </a:solidFill>
              </a:rPr>
              <a:t>депрессивные состояния </a:t>
            </a:r>
            <a:r>
              <a:rPr lang="ru-RU" dirty="0"/>
              <a:t>(часто не диагностированные) с переживаниями душевной боли, невыносимости, которая приводит к суицидальным действиям с мотивами самонаказания.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Буллинг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(травля)  детей.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75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Ресурсы содействия в предотвращении самоубийств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Сайт </a:t>
            </a:r>
            <a:r>
              <a:rPr lang="ru-RU" sz="7200" b="1" dirty="0">
                <a:solidFill>
                  <a:srgbClr val="C00000"/>
                </a:solidFill>
              </a:rPr>
              <a:t>«Победишь» www.pobedish.ru </a:t>
            </a:r>
            <a:r>
              <a:rPr lang="ru-RU" sz="7200" dirty="0"/>
              <a:t>– крупнейший </a:t>
            </a:r>
            <a:r>
              <a:rPr lang="ru-RU" sz="7200" dirty="0" smtClean="0"/>
              <a:t> </a:t>
            </a:r>
            <a:r>
              <a:rPr lang="ru-RU" sz="7200" dirty="0"/>
              <a:t>интернет-проект по содействию в предотвращении самоубийств. </a:t>
            </a:r>
            <a:endParaRPr lang="ru-RU" sz="7200" dirty="0" smtClean="0"/>
          </a:p>
          <a:p>
            <a:pPr marL="0" indent="0">
              <a:buNone/>
            </a:pPr>
            <a:endParaRPr lang="ru-RU" sz="6200" dirty="0"/>
          </a:p>
          <a:p>
            <a:pPr>
              <a:lnSpc>
                <a:spcPct val="170000"/>
              </a:lnSpc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Единственный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сайт в интернете с подробной информацией о подразделениях суицидолигической службы Российской Федерации по регионам с указанием телефонов доверия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а также с ссылкой на интернет-службу экстренной психологической помощи МЧС. </a:t>
            </a:r>
            <a:endParaRPr lang="ru-RU" sz="7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Помогают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добровольцы из числа врачей, психологов, священников, и посетителей сайта (часть из которых преодолела душевные кризисы). </a:t>
            </a:r>
            <a:endParaRPr lang="ru-RU" sz="7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Раздел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консультаций психиатра (первичная оценка, в большинстве случаев с последующими рекомендациями очных консультаций). </a:t>
            </a:r>
            <a:endParaRPr lang="ru-RU" sz="7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Раздел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вопросов к священнику, консультации психологов. </a:t>
            </a:r>
          </a:p>
        </p:txBody>
      </p:sp>
    </p:spTree>
    <p:extLst>
      <p:ext uri="{BB962C8B-B14F-4D97-AF65-F5344CB8AC3E}">
        <p14:creationId xmlns:p14="http://schemas.microsoft.com/office/powerpoint/2010/main" val="177608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8840"/>
            <a:ext cx="7772400" cy="3780135"/>
          </a:xfrm>
        </p:spPr>
        <p:txBody>
          <a:bodyPr>
            <a:normAutofit/>
          </a:bodyPr>
          <a:lstStyle/>
          <a:p>
            <a:r>
              <a:rPr lang="ru-RU" dirty="0" smtClean="0"/>
              <a:t>Защита Детей от информации, причиняющей вред развитию молодого поколения в сети «Интернет</a:t>
            </a:r>
            <a:r>
              <a:rPr lang="ru-RU" dirty="0" smtClean="0"/>
              <a:t>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многом зависит от </a:t>
            </a:r>
            <a:r>
              <a:rPr lang="ru-RU" dirty="0" smtClean="0"/>
              <a:t>вас 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2241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Уважаемые, родители!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6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Лига безопасного интернета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искоренение </a:t>
            </a:r>
            <a:r>
              <a:rPr lang="ru-RU" dirty="0"/>
              <a:t>опасного контента путем самоорганизации профессионального сообщества, участников интернет-рынка и рядовых пользователей.</a:t>
            </a:r>
          </a:p>
        </p:txBody>
      </p:sp>
      <p:pic>
        <p:nvPicPr>
          <p:cNvPr id="2050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2895238" cy="10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1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i="1" dirty="0" smtClean="0">
                <a:effectLst/>
              </a:rPr>
              <a:t>.</a:t>
            </a:r>
            <a:br>
              <a:rPr lang="ru-RU" sz="3100" b="1" i="1" dirty="0" smtClean="0">
                <a:effectLst/>
              </a:rPr>
            </a:br>
            <a:r>
              <a:rPr lang="ru-RU" sz="2000" b="1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7200" dirty="0" smtClean="0">
                <a:effectLst/>
              </a:rPr>
              <a:t>Благодаря </a:t>
            </a:r>
            <a:r>
              <a:rPr lang="ru-RU" sz="7200" dirty="0" smtClean="0">
                <a:effectLst/>
              </a:rPr>
              <a:t>тщательному мониторингу интернета, проводимому кибердружинниками, были выявлены и заблокированы сотни сайтов с пропагандой наркотиков, призывами к суициду и другими видами опасного контента.</a:t>
            </a:r>
          </a:p>
          <a:p>
            <a:pPr marL="0" indent="0">
              <a:buNone/>
            </a:pPr>
            <a:endParaRPr lang="ru-RU" sz="5600" dirty="0" smtClean="0">
              <a:effectLst/>
            </a:endParaRPr>
          </a:p>
          <a:p>
            <a:pPr marL="0" indent="0">
              <a:buNone/>
            </a:pPr>
            <a:endParaRPr lang="ru-RU" sz="5600" dirty="0" smtClean="0">
              <a:effectLst/>
            </a:endParaRPr>
          </a:p>
          <a:p>
            <a:pPr marL="0" indent="0" algn="just">
              <a:buNone/>
            </a:pPr>
            <a:r>
              <a:rPr lang="ru-RU" sz="5600" b="1" dirty="0" smtClean="0">
                <a:effectLst/>
              </a:rPr>
              <a:t>           Как </a:t>
            </a:r>
            <a:r>
              <a:rPr lang="ru-RU" sz="5600" b="1" dirty="0" smtClean="0">
                <a:effectLst/>
              </a:rPr>
              <a:t>стать </a:t>
            </a:r>
            <a:r>
              <a:rPr lang="ru-RU" sz="5600" b="1" dirty="0" err="1" smtClean="0">
                <a:effectLst/>
              </a:rPr>
              <a:t>кибердружинником</a:t>
            </a:r>
            <a:r>
              <a:rPr lang="ru-RU" sz="5600" dirty="0" smtClean="0">
                <a:effectLst/>
              </a:rPr>
              <a:t>:  </a:t>
            </a:r>
            <a:r>
              <a:rPr lang="ru-RU" sz="5600" dirty="0" smtClean="0">
                <a:effectLst/>
              </a:rPr>
              <a:t> заполните </a:t>
            </a:r>
            <a:r>
              <a:rPr lang="ru-RU" sz="5600" dirty="0" smtClean="0">
                <a:effectLst/>
              </a:rPr>
              <a:t>заявку на сайте: </a:t>
            </a:r>
            <a:r>
              <a:rPr lang="ru-RU" sz="5600" dirty="0" smtClean="0">
                <a:effectLst/>
                <a:hlinkClick r:id="rId2"/>
              </a:rPr>
              <a:t>http://www.kiberdruzhina.ru</a:t>
            </a:r>
            <a:endParaRPr lang="ru-RU" sz="5600" dirty="0" smtClean="0">
              <a:effectLst/>
            </a:endParaRPr>
          </a:p>
          <a:p>
            <a:pPr marL="0" indent="0" algn="just">
              <a:buNone/>
            </a:pPr>
            <a:r>
              <a:rPr lang="ru-RU" sz="4300" dirty="0" smtClean="0">
                <a:effectLst/>
              </a:rPr>
              <a:t/>
            </a:r>
            <a:br>
              <a:rPr lang="ru-RU" sz="4300" dirty="0" smtClean="0">
                <a:effectLst/>
              </a:rPr>
            </a:br>
            <a:endParaRPr lang="ru-RU" sz="4300" dirty="0" smtClean="0">
              <a:effectLst/>
            </a:endParaRPr>
          </a:p>
          <a:p>
            <a:pPr marL="0" indent="0" algn="just">
              <a:buNone/>
            </a:pPr>
            <a:r>
              <a:rPr lang="ru-RU" sz="5600" b="1" dirty="0" smtClean="0">
                <a:effectLst/>
              </a:rPr>
              <a:t>Полезные </a:t>
            </a:r>
            <a:r>
              <a:rPr lang="ru-RU" sz="5600" b="1" dirty="0" smtClean="0">
                <a:effectLst/>
              </a:rPr>
              <a:t>ресурсы для кибердружинников</a:t>
            </a:r>
            <a:r>
              <a:rPr lang="ru-RU" sz="5600" b="1" dirty="0" smtClean="0">
                <a:effectLst/>
              </a:rPr>
              <a:t>: </a:t>
            </a:r>
            <a:r>
              <a:rPr lang="ru-RU" sz="5600" dirty="0" smtClean="0">
                <a:effectLst/>
                <a:hlinkClick r:id="rId3"/>
              </a:rPr>
              <a:t>«</a:t>
            </a:r>
            <a:r>
              <a:rPr lang="ru-RU" sz="5600" dirty="0" smtClean="0">
                <a:effectLst/>
                <a:hlinkClick r:id="rId3"/>
              </a:rPr>
              <a:t>горячие» линии</a:t>
            </a:r>
            <a:r>
              <a:rPr lang="ru-RU" sz="5600" dirty="0" smtClean="0">
                <a:effectLst/>
              </a:rPr>
              <a:t> </a:t>
            </a:r>
            <a:endParaRPr lang="ru-RU" sz="5600" dirty="0" smtClean="0">
              <a:effectLst/>
            </a:endParaRPr>
          </a:p>
          <a:p>
            <a:pPr marL="0" indent="0" algn="just">
              <a:buNone/>
            </a:pPr>
            <a:r>
              <a:rPr lang="ru-RU" sz="5600" b="1" dirty="0" smtClean="0">
                <a:effectLst/>
              </a:rPr>
              <a:t>Лиги </a:t>
            </a:r>
            <a:r>
              <a:rPr lang="ru-RU" sz="5600" b="1" dirty="0" smtClean="0">
                <a:effectLst/>
              </a:rPr>
              <a:t>безопасного интернета </a:t>
            </a:r>
            <a:r>
              <a:rPr lang="ru-RU" sz="5600" dirty="0" smtClean="0">
                <a:effectLst/>
              </a:rPr>
              <a:t>для жалоб на опасный контент;</a:t>
            </a:r>
          </a:p>
          <a:p>
            <a:pPr marL="0" indent="0" algn="just">
              <a:buNone/>
            </a:pPr>
            <a:r>
              <a:rPr lang="ru-RU" sz="5600" dirty="0" smtClean="0">
                <a:effectLst/>
                <a:hlinkClick r:id="rId4"/>
              </a:rPr>
              <a:t>«горячая» линия</a:t>
            </a:r>
            <a:r>
              <a:rPr lang="ru-RU" sz="5600" dirty="0" smtClean="0">
                <a:effectLst/>
              </a:rPr>
              <a:t> </a:t>
            </a:r>
            <a:r>
              <a:rPr lang="ru-RU" sz="5600" b="1" dirty="0" err="1" smtClean="0">
                <a:solidFill>
                  <a:srgbClr val="FF0000"/>
                </a:solidFill>
                <a:effectLst/>
              </a:rPr>
              <a:t>Роскомнадзора</a:t>
            </a:r>
            <a:r>
              <a:rPr lang="ru-RU" sz="5600" b="1" dirty="0" smtClean="0">
                <a:solidFill>
                  <a:srgbClr val="FF0000"/>
                </a:solidFill>
                <a:effectLst/>
              </a:rPr>
              <a:t> для жалоб на опасный контент</a:t>
            </a:r>
            <a:r>
              <a:rPr lang="ru-RU" sz="5600" dirty="0" smtClean="0">
                <a:effectLst/>
              </a:rPr>
              <a:t>;</a:t>
            </a:r>
          </a:p>
          <a:p>
            <a:pPr marL="0" indent="0" algn="ctr">
              <a:buNone/>
            </a:pPr>
            <a:r>
              <a:rPr lang="ru-RU" sz="5600" dirty="0" smtClean="0">
                <a:effectLst/>
                <a:hlinkClick r:id="rId5"/>
              </a:rPr>
              <a:t>Единый реестр запрещенных сайтов </a:t>
            </a:r>
            <a:r>
              <a:rPr lang="ru-RU" sz="5600" dirty="0" err="1" smtClean="0">
                <a:effectLst/>
                <a:hlinkClick r:id="rId5"/>
              </a:rPr>
              <a:t>Роскомнадзора</a:t>
            </a:r>
            <a:r>
              <a:rPr lang="ru-RU" sz="5600" dirty="0" smtClean="0">
                <a:effectLst/>
              </a:rPr>
              <a:t>;</a:t>
            </a:r>
          </a:p>
          <a:p>
            <a:pPr marL="0" indent="0" algn="ctr">
              <a:buNone/>
            </a:pPr>
            <a:r>
              <a:rPr lang="ru-RU" sz="5600" dirty="0" smtClean="0">
                <a:effectLst/>
                <a:hlinkClick r:id="rId6"/>
              </a:rPr>
              <a:t>ФЗ 436 «О защите детей от информации, причиняющей вред их здоровью и </a:t>
            </a:r>
            <a:r>
              <a:rPr lang="ru-RU" sz="5600" dirty="0" smtClean="0">
                <a:effectLst/>
                <a:hlinkClick r:id="rId7"/>
              </a:rPr>
              <a:t>развитию»</a:t>
            </a:r>
            <a:r>
              <a:rPr lang="ru-RU" sz="5600" dirty="0" smtClean="0">
                <a:effectLst/>
              </a:rPr>
              <a:t>;</a:t>
            </a:r>
          </a:p>
          <a:p>
            <a:pPr marL="0" indent="0" algn="ctr">
              <a:buNone/>
            </a:pPr>
            <a:r>
              <a:rPr lang="ru-RU" sz="5600" dirty="0" smtClean="0">
                <a:effectLst/>
                <a:hlinkClick r:id="rId8"/>
              </a:rPr>
              <a:t>проект «Белый интернет»</a:t>
            </a:r>
            <a:r>
              <a:rPr lang="ru-RU" sz="5600" dirty="0" smtClean="0">
                <a:effectLst/>
              </a:rPr>
              <a:t>.</a:t>
            </a:r>
          </a:p>
          <a:p>
            <a:endParaRPr lang="ru-RU" sz="5600" dirty="0" smtClean="0">
              <a:effectLst/>
            </a:endParaRPr>
          </a:p>
        </p:txBody>
      </p:sp>
      <p:pic>
        <p:nvPicPr>
          <p:cNvPr id="3074" name="Picture 2" descr="C:\Users\User\Desktop\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33" y="404664"/>
            <a:ext cx="2895238" cy="10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4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843"/>
            <a:ext cx="7992888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Сегодня юноша рано перестает быть ребенком (по своему психофизиологическому развитию), но по социальному статусу еще долгое время не принадлежит миру взрослых.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Юношеский </a:t>
            </a:r>
            <a:r>
              <a:rPr lang="ru-RU" sz="2400" dirty="0"/>
              <a:t>возраст - время, когда экономическая активность и самостоятельность еще не достигнуты в полном объеме.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Психологически </a:t>
            </a:r>
            <a:r>
              <a:rPr lang="ru-RU" sz="2400" dirty="0"/>
              <a:t>молодежь принадлежит миру взрослых, а социологически миру отрочества. Если в смысле насыщения знаниями человек созревает гораздо раньше, то в смысле положения в обществе, возможности сказать свое слово зрелость его отодвигается. </a:t>
            </a:r>
          </a:p>
        </p:txBody>
      </p:sp>
    </p:spTree>
    <p:extLst>
      <p:ext uri="{BB962C8B-B14F-4D97-AF65-F5344CB8AC3E}">
        <p14:creationId xmlns:p14="http://schemas.microsoft.com/office/powerpoint/2010/main" val="2640644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Телефон доверия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0152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30" y="1628800"/>
            <a:ext cx="3312368" cy="49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4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Неформальные молодежные субкультуры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Молодежная субкультура частичная, относительно когерентная система внутри общей системы культуры.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Ее </a:t>
            </a:r>
            <a:r>
              <a:rPr lang="ru-RU" dirty="0"/>
              <a:t>возникновение связано с неопределенностью социальных ролей молодежи, неуверенностью в собственном социальном статусе.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Ее </a:t>
            </a:r>
            <a:r>
              <a:rPr lang="ru-RU" dirty="0"/>
              <a:t>сущность поиск социального статуса. Посредством нее молодые люди "упражняются" в исполнении ролей, которые в дальнейшем должны будут играть в мире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373799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Классификация «неформалов»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Просоциальные</a:t>
            </a:r>
            <a:r>
              <a:rPr lang="ru-RU" dirty="0" smtClean="0"/>
              <a:t> – объединения приносят пользу обществу и решают социальные проблемы</a:t>
            </a:r>
            <a:r>
              <a:rPr lang="ru-RU" b="1" dirty="0" smtClean="0"/>
              <a:t> (защита памятников, реставрация храмов, экологические проблемы).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Асоциальные</a:t>
            </a:r>
            <a:r>
              <a:rPr lang="ru-RU" dirty="0" smtClean="0"/>
              <a:t> -  стоят в стороне от социальных проблем </a:t>
            </a:r>
            <a:r>
              <a:rPr lang="ru-RU" b="1" dirty="0" smtClean="0"/>
              <a:t>(панки, хиппи, готы, </a:t>
            </a:r>
            <a:r>
              <a:rPr lang="ru-RU" b="1" dirty="0" err="1" smtClean="0"/>
              <a:t>эмо</a:t>
            </a:r>
            <a:r>
              <a:rPr lang="ru-RU" b="1" dirty="0" smtClean="0"/>
              <a:t> и др.)</a:t>
            </a:r>
          </a:p>
          <a:p>
            <a:endParaRPr lang="ru-RU" dirty="0" smtClean="0"/>
          </a:p>
          <a:p>
            <a:r>
              <a:rPr lang="ru-RU" b="1" dirty="0" smtClean="0"/>
              <a:t>Антисоциальные</a:t>
            </a:r>
            <a:r>
              <a:rPr lang="ru-RU" dirty="0" smtClean="0"/>
              <a:t> – ярко выраженный агрессивный характер, стремление утвердить себя за счет других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(«АУЕ»,</a:t>
            </a:r>
            <a:r>
              <a:rPr lang="ru-RU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b="1" dirty="0" smtClean="0">
                <a:effectLst/>
              </a:rPr>
              <a:t>скинхеды, гопники,</a:t>
            </a:r>
            <a:r>
              <a:rPr lang="ru-RU" b="1" i="1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нацисты и др</a:t>
            </a:r>
            <a:r>
              <a:rPr lang="ru-RU" b="1" dirty="0" smtClean="0"/>
              <a:t>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26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Положительные стороны просоциальных молодежных объединений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выделил немецкий ученый Д. Аусубель:</a:t>
            </a:r>
          </a:p>
          <a:p>
            <a:r>
              <a:rPr lang="ru-RU" dirty="0" smtClean="0"/>
              <a:t> адаптация молодых людей к обществе;</a:t>
            </a:r>
          </a:p>
          <a:p>
            <a:r>
              <a:rPr lang="ru-RU" dirty="0" smtClean="0"/>
              <a:t> предоставление молодому человеку выработать свой первичный статус;</a:t>
            </a:r>
          </a:p>
          <a:p>
            <a:r>
              <a:rPr lang="ru-RU" dirty="0" smtClean="0"/>
              <a:t> помощь молодым людям в освобождении от родительской зависимости и опеки;</a:t>
            </a:r>
          </a:p>
          <a:p>
            <a:r>
              <a:rPr lang="ru-RU" dirty="0" smtClean="0"/>
              <a:t> передача специфических для определенного социального слоя ценностных представлений;</a:t>
            </a:r>
          </a:p>
          <a:p>
            <a:r>
              <a:rPr lang="ru-RU" dirty="0" smtClean="0"/>
              <a:t> помощь молодым людям в удовлетворении потребности гетеросексуальных контактов;</a:t>
            </a:r>
          </a:p>
          <a:p>
            <a:r>
              <a:rPr lang="ru-RU" dirty="0" smtClean="0"/>
              <a:t> работа как важнейшего социального подготовительного института;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6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Причины возникновения неформальных объединений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(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асоциальных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  антисоциальных объединений)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Вызов обществу, протест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Вызов семье, непонимание в семье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Нежелание быть как все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Желание утвердиться в новой среде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Привлечь к себе внимание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Плохо развитая система организации досуга для молодежи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Копирование западных структур, течений, моды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Отсутствие цели в жизни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Влияние криминальных структур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431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Характерные черты антисоциальных молодежных объединений 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Эти неформальные группы продуцируют свою субкультуру, отличающуюся от культуры взрослых. Ей свойственны внутреннее единообразие и внешний протест против общепринятых установок. </a:t>
            </a:r>
            <a:endParaRPr lang="ru-RU" dirty="0" smtClean="0"/>
          </a:p>
          <a:p>
            <a:r>
              <a:rPr lang="ru-RU" dirty="0" smtClean="0"/>
              <a:t>Благодаря </a:t>
            </a:r>
            <a:r>
              <a:rPr lang="ru-RU" dirty="0"/>
              <a:t>наличию собственной культуры, эти группы маргинальны по отношению к обществу, а потому всегда содержат элементы социальной дезорганизации, потенциально тяготеют к отклоняющемуся от общепризнанных норм поведению.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16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" НЕФОРМАЛЫ" - КТО ОНИ 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0243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"НЕФОРМАЛЫ" - это группа людей, которая </a:t>
            </a:r>
            <a:r>
              <a:rPr lang="ru-RU" dirty="0" smtClean="0"/>
              <a:t>возникла спонтанно или  </a:t>
            </a:r>
            <a:r>
              <a:rPr lang="ru-RU" dirty="0"/>
              <a:t>по чьей-нибудь </a:t>
            </a:r>
            <a:r>
              <a:rPr lang="ru-RU" dirty="0" smtClean="0"/>
              <a:t>инициативе для достижения какой-либо цели?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89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А.У.Е</a:t>
            </a:r>
            <a:r>
              <a:rPr lang="ru-RU" dirty="0" smtClean="0"/>
              <a:t>. </a:t>
            </a:r>
            <a:r>
              <a:rPr lang="ru-RU" dirty="0" smtClean="0"/>
              <a:t>– одно из новых неформальных объединений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effectLst/>
              </a:rPr>
              <a:t>АУЕ</a:t>
            </a:r>
            <a:r>
              <a:rPr lang="ru-RU" dirty="0" smtClean="0">
                <a:effectLst/>
              </a:rPr>
              <a:t>  — </a:t>
            </a:r>
            <a:r>
              <a:rPr lang="ru-RU" b="1" dirty="0" smtClean="0">
                <a:effectLst/>
              </a:rPr>
              <a:t>Арестантский уклад един</a:t>
            </a:r>
            <a:r>
              <a:rPr lang="ru-RU" dirty="0" smtClean="0">
                <a:effectLst/>
              </a:rPr>
              <a:t> (или </a:t>
            </a:r>
            <a:r>
              <a:rPr lang="ru-RU" b="1" dirty="0" smtClean="0">
                <a:effectLst/>
              </a:rPr>
              <a:t>Арестантское </a:t>
            </a:r>
            <a:r>
              <a:rPr lang="ru-RU" b="1" dirty="0" err="1" smtClean="0">
                <a:effectLst/>
              </a:rPr>
              <a:t>уркаганское</a:t>
            </a:r>
            <a:r>
              <a:rPr lang="ru-RU" b="1" dirty="0" smtClean="0">
                <a:effectLst/>
              </a:rPr>
              <a:t> единство</a:t>
            </a:r>
            <a:r>
              <a:rPr lang="ru-RU" dirty="0" smtClean="0">
                <a:effectLst/>
              </a:rPr>
              <a:t>) — название и девиз предположительно существующего российского неформального объединения банд,  состоящих из несовершеннолетних.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Это  сообщество пропагандирует среди несовершеннолетних  </a:t>
            </a:r>
            <a:r>
              <a:rPr lang="ru-RU" u="sng" dirty="0" smtClean="0">
                <a:effectLst/>
                <a:hlinkClick r:id="rId2" tooltip="Воровской закон"/>
              </a:rPr>
              <a:t>воровские понятия российской криминальной среды и тюремные </a:t>
            </a:r>
            <a:r>
              <a:rPr lang="ru-RU" dirty="0" smtClean="0">
                <a:effectLst/>
                <a:hlinkClick r:id="rId2" tooltip="Воровской закон"/>
              </a:rPr>
              <a:t>понятия</a:t>
            </a:r>
            <a:r>
              <a:rPr lang="ru-RU" dirty="0" smtClean="0">
                <a:effectLst/>
              </a:rPr>
              <a:t>, требует соблюдения «воровского кодекса» со сбором денег на «</a:t>
            </a:r>
            <a:r>
              <a:rPr lang="ru-RU" dirty="0" err="1" smtClean="0">
                <a:effectLst/>
                <a:hlinkClick r:id="rId3" tooltip="Общак"/>
              </a:rPr>
              <a:t>общак</a:t>
            </a:r>
            <a:r>
              <a:rPr lang="ru-RU" dirty="0" smtClean="0">
                <a:effectLst/>
              </a:rPr>
              <a:t>» взамен обещая поддержку и защиту в настоящем и будущем.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964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6107</TotalTime>
  <Words>947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Неформальные молодежные субкультуры</vt:lpstr>
      <vt:lpstr>Классификация «неформалов»</vt:lpstr>
      <vt:lpstr>Положительные стороны просоциальных молодежных объединений  </vt:lpstr>
      <vt:lpstr>Причины возникновения неформальных объединений  ( асоциальных  и   антисоциальных объединений)</vt:lpstr>
      <vt:lpstr>Характерные черты антисоциальных молодежных объединений  </vt:lpstr>
      <vt:lpstr>" НЕФОРМАЛЫ" - КТО ОНИ ? </vt:lpstr>
      <vt:lpstr>А.У.Е. – одно из новых неформальных объединений  </vt:lpstr>
      <vt:lpstr>«А.У.Е.» в ХМАО</vt:lpstr>
      <vt:lpstr>Распространение «АУЕ» по России</vt:lpstr>
      <vt:lpstr>«А.У.Е.» в сети Интернет </vt:lpstr>
      <vt:lpstr>Просуицидные факторы интернета</vt:lpstr>
      <vt:lpstr>Причины суицидального поведения </vt:lpstr>
      <vt:lpstr> Предполагаемые мотивы суицидальных попыток:  </vt:lpstr>
      <vt:lpstr>Ресурсы содействия в предотвращении самоубийств</vt:lpstr>
      <vt:lpstr>Защита Детей от информации, причиняющей вред развитию молодого поколения в сети «Интернет», во многом зависит от вас !</vt:lpstr>
      <vt:lpstr>Лига безопасного интернета</vt:lpstr>
      <vt:lpstr>   .  </vt:lpstr>
      <vt:lpstr>Телефон доверия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2017-09-18T10:17:43Z</dcterms:created>
  <dcterms:modified xsi:type="dcterms:W3CDTF">2017-10-02T10:24:56Z</dcterms:modified>
</cp:coreProperties>
</file>